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E667-6FAC-45A0-B0AF-D2A1EAA85F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7550D6-D642-446A-8B8B-54A9667413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B2B9A7-153A-42A6-89D2-D949FAC8BFA5}"/>
              </a:ext>
            </a:extLst>
          </p:cNvPr>
          <p:cNvSpPr>
            <a:spLocks noGrp="1"/>
          </p:cNvSpPr>
          <p:nvPr>
            <p:ph type="dt" sz="half" idx="10"/>
          </p:nvPr>
        </p:nvSpPr>
        <p:spPr/>
        <p:txBody>
          <a:bodyPr/>
          <a:lstStyle/>
          <a:p>
            <a:fld id="{2F035387-0B2D-49B6-BCBB-F31BDDF7B586}" type="datetimeFigureOut">
              <a:rPr lang="en-US" smtClean="0"/>
              <a:t>2/25/2021</a:t>
            </a:fld>
            <a:endParaRPr lang="en-US"/>
          </a:p>
        </p:txBody>
      </p:sp>
      <p:sp>
        <p:nvSpPr>
          <p:cNvPr id="5" name="Footer Placeholder 4">
            <a:extLst>
              <a:ext uri="{FF2B5EF4-FFF2-40B4-BE49-F238E27FC236}">
                <a16:creationId xmlns:a16="http://schemas.microsoft.com/office/drawing/2014/main" id="{0FAD60B6-6618-4FAB-9597-FA7500AF2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4D0AA5-0D92-4F8F-9F16-1550903BC132}"/>
              </a:ext>
            </a:extLst>
          </p:cNvPr>
          <p:cNvSpPr>
            <a:spLocks noGrp="1"/>
          </p:cNvSpPr>
          <p:nvPr>
            <p:ph type="sldNum" sz="quarter" idx="12"/>
          </p:nvPr>
        </p:nvSpPr>
        <p:spPr/>
        <p:txBody>
          <a:bodyPr/>
          <a:lstStyle/>
          <a:p>
            <a:fld id="{CCB3CAB1-EEF5-468B-BCEC-4C22455CB6F5}" type="slidenum">
              <a:rPr lang="en-US" smtClean="0"/>
              <a:t>‹#›</a:t>
            </a:fld>
            <a:endParaRPr lang="en-US"/>
          </a:p>
        </p:txBody>
      </p:sp>
    </p:spTree>
    <p:extLst>
      <p:ext uri="{BB962C8B-B14F-4D97-AF65-F5344CB8AC3E}">
        <p14:creationId xmlns:p14="http://schemas.microsoft.com/office/powerpoint/2010/main" val="394863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7557-B3E7-4379-BF83-A5E8C31A8C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7CACD3-9D7F-4415-919C-2B6939E383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6B7FA7-D62F-46CF-BD82-11BB659E7A2E}"/>
              </a:ext>
            </a:extLst>
          </p:cNvPr>
          <p:cNvSpPr>
            <a:spLocks noGrp="1"/>
          </p:cNvSpPr>
          <p:nvPr>
            <p:ph type="dt" sz="half" idx="10"/>
          </p:nvPr>
        </p:nvSpPr>
        <p:spPr/>
        <p:txBody>
          <a:bodyPr/>
          <a:lstStyle/>
          <a:p>
            <a:fld id="{2F035387-0B2D-49B6-BCBB-F31BDDF7B586}" type="datetimeFigureOut">
              <a:rPr lang="en-US" smtClean="0"/>
              <a:t>2/25/2021</a:t>
            </a:fld>
            <a:endParaRPr lang="en-US"/>
          </a:p>
        </p:txBody>
      </p:sp>
      <p:sp>
        <p:nvSpPr>
          <p:cNvPr id="5" name="Footer Placeholder 4">
            <a:extLst>
              <a:ext uri="{FF2B5EF4-FFF2-40B4-BE49-F238E27FC236}">
                <a16:creationId xmlns:a16="http://schemas.microsoft.com/office/drawing/2014/main" id="{0C59AD56-2648-4A76-8513-79A2AA4DA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3A16E-84B2-4CB9-8235-056371BC7410}"/>
              </a:ext>
            </a:extLst>
          </p:cNvPr>
          <p:cNvSpPr>
            <a:spLocks noGrp="1"/>
          </p:cNvSpPr>
          <p:nvPr>
            <p:ph type="sldNum" sz="quarter" idx="12"/>
          </p:nvPr>
        </p:nvSpPr>
        <p:spPr/>
        <p:txBody>
          <a:bodyPr/>
          <a:lstStyle/>
          <a:p>
            <a:fld id="{CCB3CAB1-EEF5-468B-BCEC-4C22455CB6F5}" type="slidenum">
              <a:rPr lang="en-US" smtClean="0"/>
              <a:t>‹#›</a:t>
            </a:fld>
            <a:endParaRPr lang="en-US"/>
          </a:p>
        </p:txBody>
      </p:sp>
    </p:spTree>
    <p:extLst>
      <p:ext uri="{BB962C8B-B14F-4D97-AF65-F5344CB8AC3E}">
        <p14:creationId xmlns:p14="http://schemas.microsoft.com/office/powerpoint/2010/main" val="4067918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409C6C-3982-4F98-9286-DAA1FD1709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0BF7BF-2F8D-4E61-BB19-D846059B4E8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443CA-23B9-490B-98A7-DCBB1D50B505}"/>
              </a:ext>
            </a:extLst>
          </p:cNvPr>
          <p:cNvSpPr>
            <a:spLocks noGrp="1"/>
          </p:cNvSpPr>
          <p:nvPr>
            <p:ph type="dt" sz="half" idx="10"/>
          </p:nvPr>
        </p:nvSpPr>
        <p:spPr/>
        <p:txBody>
          <a:bodyPr/>
          <a:lstStyle/>
          <a:p>
            <a:fld id="{2F035387-0B2D-49B6-BCBB-F31BDDF7B586}" type="datetimeFigureOut">
              <a:rPr lang="en-US" smtClean="0"/>
              <a:t>2/25/2021</a:t>
            </a:fld>
            <a:endParaRPr lang="en-US"/>
          </a:p>
        </p:txBody>
      </p:sp>
      <p:sp>
        <p:nvSpPr>
          <p:cNvPr id="5" name="Footer Placeholder 4">
            <a:extLst>
              <a:ext uri="{FF2B5EF4-FFF2-40B4-BE49-F238E27FC236}">
                <a16:creationId xmlns:a16="http://schemas.microsoft.com/office/drawing/2014/main" id="{69FDCDD8-AC22-48ED-8629-A66546ADD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A2A34F-0CF0-4837-A45C-0F5C2C2ED97E}"/>
              </a:ext>
            </a:extLst>
          </p:cNvPr>
          <p:cNvSpPr>
            <a:spLocks noGrp="1"/>
          </p:cNvSpPr>
          <p:nvPr>
            <p:ph type="sldNum" sz="quarter" idx="12"/>
          </p:nvPr>
        </p:nvSpPr>
        <p:spPr/>
        <p:txBody>
          <a:bodyPr/>
          <a:lstStyle/>
          <a:p>
            <a:fld id="{CCB3CAB1-EEF5-468B-BCEC-4C22455CB6F5}" type="slidenum">
              <a:rPr lang="en-US" smtClean="0"/>
              <a:t>‹#›</a:t>
            </a:fld>
            <a:endParaRPr lang="en-US"/>
          </a:p>
        </p:txBody>
      </p:sp>
    </p:spTree>
    <p:extLst>
      <p:ext uri="{BB962C8B-B14F-4D97-AF65-F5344CB8AC3E}">
        <p14:creationId xmlns:p14="http://schemas.microsoft.com/office/powerpoint/2010/main" val="2388473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F1E6-89FF-4C91-BA91-C1DB57B12C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024A2-820D-4AB4-ADA8-16895E17AE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46378-21B2-44E2-91AC-009EA47F048B}"/>
              </a:ext>
            </a:extLst>
          </p:cNvPr>
          <p:cNvSpPr>
            <a:spLocks noGrp="1"/>
          </p:cNvSpPr>
          <p:nvPr>
            <p:ph type="dt" sz="half" idx="10"/>
          </p:nvPr>
        </p:nvSpPr>
        <p:spPr/>
        <p:txBody>
          <a:bodyPr/>
          <a:lstStyle/>
          <a:p>
            <a:fld id="{2F035387-0B2D-49B6-BCBB-F31BDDF7B586}" type="datetimeFigureOut">
              <a:rPr lang="en-US" smtClean="0"/>
              <a:t>2/25/2021</a:t>
            </a:fld>
            <a:endParaRPr lang="en-US"/>
          </a:p>
        </p:txBody>
      </p:sp>
      <p:sp>
        <p:nvSpPr>
          <p:cNvPr id="5" name="Footer Placeholder 4">
            <a:extLst>
              <a:ext uri="{FF2B5EF4-FFF2-40B4-BE49-F238E27FC236}">
                <a16:creationId xmlns:a16="http://schemas.microsoft.com/office/drawing/2014/main" id="{8985F5B5-86F2-4843-8F6C-6BC80C6EF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37E1FD-8419-429C-8E6B-B6074336288A}"/>
              </a:ext>
            </a:extLst>
          </p:cNvPr>
          <p:cNvSpPr>
            <a:spLocks noGrp="1"/>
          </p:cNvSpPr>
          <p:nvPr>
            <p:ph type="sldNum" sz="quarter" idx="12"/>
          </p:nvPr>
        </p:nvSpPr>
        <p:spPr/>
        <p:txBody>
          <a:bodyPr/>
          <a:lstStyle/>
          <a:p>
            <a:fld id="{CCB3CAB1-EEF5-468B-BCEC-4C22455CB6F5}" type="slidenum">
              <a:rPr lang="en-US" smtClean="0"/>
              <a:t>‹#›</a:t>
            </a:fld>
            <a:endParaRPr lang="en-US"/>
          </a:p>
        </p:txBody>
      </p:sp>
    </p:spTree>
    <p:extLst>
      <p:ext uri="{BB962C8B-B14F-4D97-AF65-F5344CB8AC3E}">
        <p14:creationId xmlns:p14="http://schemas.microsoft.com/office/powerpoint/2010/main" val="104653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68B21-35C9-4561-84BD-90FE56B83E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625A4B-CD57-40D6-8BD0-6CB1F8BA31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ACE625E-87DF-4325-9E14-2BD91ECCB413}"/>
              </a:ext>
            </a:extLst>
          </p:cNvPr>
          <p:cNvSpPr>
            <a:spLocks noGrp="1"/>
          </p:cNvSpPr>
          <p:nvPr>
            <p:ph type="dt" sz="half" idx="10"/>
          </p:nvPr>
        </p:nvSpPr>
        <p:spPr/>
        <p:txBody>
          <a:bodyPr/>
          <a:lstStyle/>
          <a:p>
            <a:fld id="{2F035387-0B2D-49B6-BCBB-F31BDDF7B586}" type="datetimeFigureOut">
              <a:rPr lang="en-US" smtClean="0"/>
              <a:t>2/25/2021</a:t>
            </a:fld>
            <a:endParaRPr lang="en-US"/>
          </a:p>
        </p:txBody>
      </p:sp>
      <p:sp>
        <p:nvSpPr>
          <p:cNvPr id="5" name="Footer Placeholder 4">
            <a:extLst>
              <a:ext uri="{FF2B5EF4-FFF2-40B4-BE49-F238E27FC236}">
                <a16:creationId xmlns:a16="http://schemas.microsoft.com/office/drawing/2014/main" id="{37A6A4FA-0291-4EB4-ACE0-0B5479905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C9D75-32AD-49D2-B32D-C036A4EFDF03}"/>
              </a:ext>
            </a:extLst>
          </p:cNvPr>
          <p:cNvSpPr>
            <a:spLocks noGrp="1"/>
          </p:cNvSpPr>
          <p:nvPr>
            <p:ph type="sldNum" sz="quarter" idx="12"/>
          </p:nvPr>
        </p:nvSpPr>
        <p:spPr/>
        <p:txBody>
          <a:bodyPr/>
          <a:lstStyle/>
          <a:p>
            <a:fld id="{CCB3CAB1-EEF5-468B-BCEC-4C22455CB6F5}" type="slidenum">
              <a:rPr lang="en-US" smtClean="0"/>
              <a:t>‹#›</a:t>
            </a:fld>
            <a:endParaRPr lang="en-US"/>
          </a:p>
        </p:txBody>
      </p:sp>
    </p:spTree>
    <p:extLst>
      <p:ext uri="{BB962C8B-B14F-4D97-AF65-F5344CB8AC3E}">
        <p14:creationId xmlns:p14="http://schemas.microsoft.com/office/powerpoint/2010/main" val="3729521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F4A95-2ACB-4287-8A16-52FEE57ED1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34F526-B47E-418C-8E68-5D95D6F35F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BAC11B-EFFD-43FC-AF25-357DA05B77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4C8EFD-000F-4FAC-B990-A17D419E3E2E}"/>
              </a:ext>
            </a:extLst>
          </p:cNvPr>
          <p:cNvSpPr>
            <a:spLocks noGrp="1"/>
          </p:cNvSpPr>
          <p:nvPr>
            <p:ph type="dt" sz="half" idx="10"/>
          </p:nvPr>
        </p:nvSpPr>
        <p:spPr/>
        <p:txBody>
          <a:bodyPr/>
          <a:lstStyle/>
          <a:p>
            <a:fld id="{2F035387-0B2D-49B6-BCBB-F31BDDF7B586}" type="datetimeFigureOut">
              <a:rPr lang="en-US" smtClean="0"/>
              <a:t>2/25/2021</a:t>
            </a:fld>
            <a:endParaRPr lang="en-US"/>
          </a:p>
        </p:txBody>
      </p:sp>
      <p:sp>
        <p:nvSpPr>
          <p:cNvPr id="6" name="Footer Placeholder 5">
            <a:extLst>
              <a:ext uri="{FF2B5EF4-FFF2-40B4-BE49-F238E27FC236}">
                <a16:creationId xmlns:a16="http://schemas.microsoft.com/office/drawing/2014/main" id="{A2523976-1BFC-459F-A7A2-5BD28240E5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BB236F-753A-4AFC-8DC3-22F459BA6AE2}"/>
              </a:ext>
            </a:extLst>
          </p:cNvPr>
          <p:cNvSpPr>
            <a:spLocks noGrp="1"/>
          </p:cNvSpPr>
          <p:nvPr>
            <p:ph type="sldNum" sz="quarter" idx="12"/>
          </p:nvPr>
        </p:nvSpPr>
        <p:spPr/>
        <p:txBody>
          <a:bodyPr/>
          <a:lstStyle/>
          <a:p>
            <a:fld id="{CCB3CAB1-EEF5-468B-BCEC-4C22455CB6F5}" type="slidenum">
              <a:rPr lang="en-US" smtClean="0"/>
              <a:t>‹#›</a:t>
            </a:fld>
            <a:endParaRPr lang="en-US"/>
          </a:p>
        </p:txBody>
      </p:sp>
    </p:spTree>
    <p:extLst>
      <p:ext uri="{BB962C8B-B14F-4D97-AF65-F5344CB8AC3E}">
        <p14:creationId xmlns:p14="http://schemas.microsoft.com/office/powerpoint/2010/main" val="245481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DD1CB-816F-40D9-A115-E715D856F6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3FD714-88EE-431D-AF8B-B4E41E0CDA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21F557-49D4-41A2-A726-EEF67D0127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2A576B-C81D-46AD-A795-032B20E030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4900F6-9445-41BC-A715-1F5F32AB0B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76B474-2579-45FD-80D1-5B67066BED69}"/>
              </a:ext>
            </a:extLst>
          </p:cNvPr>
          <p:cNvSpPr>
            <a:spLocks noGrp="1"/>
          </p:cNvSpPr>
          <p:nvPr>
            <p:ph type="dt" sz="half" idx="10"/>
          </p:nvPr>
        </p:nvSpPr>
        <p:spPr/>
        <p:txBody>
          <a:bodyPr/>
          <a:lstStyle/>
          <a:p>
            <a:fld id="{2F035387-0B2D-49B6-BCBB-F31BDDF7B586}" type="datetimeFigureOut">
              <a:rPr lang="en-US" smtClean="0"/>
              <a:t>2/25/2021</a:t>
            </a:fld>
            <a:endParaRPr lang="en-US"/>
          </a:p>
        </p:txBody>
      </p:sp>
      <p:sp>
        <p:nvSpPr>
          <p:cNvPr id="8" name="Footer Placeholder 7">
            <a:extLst>
              <a:ext uri="{FF2B5EF4-FFF2-40B4-BE49-F238E27FC236}">
                <a16:creationId xmlns:a16="http://schemas.microsoft.com/office/drawing/2014/main" id="{9CCCB82E-F496-4E5A-9A33-31E5F7A3D3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F5D559-D9E1-42D3-BE3E-1784D7FD7793}"/>
              </a:ext>
            </a:extLst>
          </p:cNvPr>
          <p:cNvSpPr>
            <a:spLocks noGrp="1"/>
          </p:cNvSpPr>
          <p:nvPr>
            <p:ph type="sldNum" sz="quarter" idx="12"/>
          </p:nvPr>
        </p:nvSpPr>
        <p:spPr/>
        <p:txBody>
          <a:bodyPr/>
          <a:lstStyle/>
          <a:p>
            <a:fld id="{CCB3CAB1-EEF5-468B-BCEC-4C22455CB6F5}" type="slidenum">
              <a:rPr lang="en-US" smtClean="0"/>
              <a:t>‹#›</a:t>
            </a:fld>
            <a:endParaRPr lang="en-US"/>
          </a:p>
        </p:txBody>
      </p:sp>
    </p:spTree>
    <p:extLst>
      <p:ext uri="{BB962C8B-B14F-4D97-AF65-F5344CB8AC3E}">
        <p14:creationId xmlns:p14="http://schemas.microsoft.com/office/powerpoint/2010/main" val="740186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DBFEF-C742-4368-951B-6E7F8B14E8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A807E3-B092-4865-9283-D55D20EA2BB9}"/>
              </a:ext>
            </a:extLst>
          </p:cNvPr>
          <p:cNvSpPr>
            <a:spLocks noGrp="1"/>
          </p:cNvSpPr>
          <p:nvPr>
            <p:ph type="dt" sz="half" idx="10"/>
          </p:nvPr>
        </p:nvSpPr>
        <p:spPr/>
        <p:txBody>
          <a:bodyPr/>
          <a:lstStyle/>
          <a:p>
            <a:fld id="{2F035387-0B2D-49B6-BCBB-F31BDDF7B586}" type="datetimeFigureOut">
              <a:rPr lang="en-US" smtClean="0"/>
              <a:t>2/25/2021</a:t>
            </a:fld>
            <a:endParaRPr lang="en-US"/>
          </a:p>
        </p:txBody>
      </p:sp>
      <p:sp>
        <p:nvSpPr>
          <p:cNvPr id="4" name="Footer Placeholder 3">
            <a:extLst>
              <a:ext uri="{FF2B5EF4-FFF2-40B4-BE49-F238E27FC236}">
                <a16:creationId xmlns:a16="http://schemas.microsoft.com/office/drawing/2014/main" id="{ACBE6032-7FC6-4140-88D3-4B923DBBCB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370896-522E-4E0D-B2EA-911942550B4F}"/>
              </a:ext>
            </a:extLst>
          </p:cNvPr>
          <p:cNvSpPr>
            <a:spLocks noGrp="1"/>
          </p:cNvSpPr>
          <p:nvPr>
            <p:ph type="sldNum" sz="quarter" idx="12"/>
          </p:nvPr>
        </p:nvSpPr>
        <p:spPr/>
        <p:txBody>
          <a:bodyPr/>
          <a:lstStyle/>
          <a:p>
            <a:fld id="{CCB3CAB1-EEF5-468B-BCEC-4C22455CB6F5}" type="slidenum">
              <a:rPr lang="en-US" smtClean="0"/>
              <a:t>‹#›</a:t>
            </a:fld>
            <a:endParaRPr lang="en-US"/>
          </a:p>
        </p:txBody>
      </p:sp>
    </p:spTree>
    <p:extLst>
      <p:ext uri="{BB962C8B-B14F-4D97-AF65-F5344CB8AC3E}">
        <p14:creationId xmlns:p14="http://schemas.microsoft.com/office/powerpoint/2010/main" val="12180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E507C7-40D4-43A7-B233-B1690C08CA73}"/>
              </a:ext>
            </a:extLst>
          </p:cNvPr>
          <p:cNvSpPr>
            <a:spLocks noGrp="1"/>
          </p:cNvSpPr>
          <p:nvPr>
            <p:ph type="dt" sz="half" idx="10"/>
          </p:nvPr>
        </p:nvSpPr>
        <p:spPr/>
        <p:txBody>
          <a:bodyPr/>
          <a:lstStyle/>
          <a:p>
            <a:fld id="{2F035387-0B2D-49B6-BCBB-F31BDDF7B586}" type="datetimeFigureOut">
              <a:rPr lang="en-US" smtClean="0"/>
              <a:t>2/25/2021</a:t>
            </a:fld>
            <a:endParaRPr lang="en-US"/>
          </a:p>
        </p:txBody>
      </p:sp>
      <p:sp>
        <p:nvSpPr>
          <p:cNvPr id="3" name="Footer Placeholder 2">
            <a:extLst>
              <a:ext uri="{FF2B5EF4-FFF2-40B4-BE49-F238E27FC236}">
                <a16:creationId xmlns:a16="http://schemas.microsoft.com/office/drawing/2014/main" id="{DBC12A14-B74C-49F8-BDB3-26B7E3FF01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F58482-27C2-471F-8E1C-B3B0B5058CCA}"/>
              </a:ext>
            </a:extLst>
          </p:cNvPr>
          <p:cNvSpPr>
            <a:spLocks noGrp="1"/>
          </p:cNvSpPr>
          <p:nvPr>
            <p:ph type="sldNum" sz="quarter" idx="12"/>
          </p:nvPr>
        </p:nvSpPr>
        <p:spPr/>
        <p:txBody>
          <a:bodyPr/>
          <a:lstStyle/>
          <a:p>
            <a:fld id="{CCB3CAB1-EEF5-468B-BCEC-4C22455CB6F5}" type="slidenum">
              <a:rPr lang="en-US" smtClean="0"/>
              <a:t>‹#›</a:t>
            </a:fld>
            <a:endParaRPr lang="en-US"/>
          </a:p>
        </p:txBody>
      </p:sp>
    </p:spTree>
    <p:extLst>
      <p:ext uri="{BB962C8B-B14F-4D97-AF65-F5344CB8AC3E}">
        <p14:creationId xmlns:p14="http://schemas.microsoft.com/office/powerpoint/2010/main" val="2281616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6C0D-84F3-4E65-988A-8D6E0BC7F2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548D8A-0AD8-491F-A8E0-8CDB1B0C72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FCE86F-A426-465E-8F00-EC05FB625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7977F7-0137-4E08-B220-63FA9A853C79}"/>
              </a:ext>
            </a:extLst>
          </p:cNvPr>
          <p:cNvSpPr>
            <a:spLocks noGrp="1"/>
          </p:cNvSpPr>
          <p:nvPr>
            <p:ph type="dt" sz="half" idx="10"/>
          </p:nvPr>
        </p:nvSpPr>
        <p:spPr/>
        <p:txBody>
          <a:bodyPr/>
          <a:lstStyle/>
          <a:p>
            <a:fld id="{2F035387-0B2D-49B6-BCBB-F31BDDF7B586}" type="datetimeFigureOut">
              <a:rPr lang="en-US" smtClean="0"/>
              <a:t>2/25/2021</a:t>
            </a:fld>
            <a:endParaRPr lang="en-US"/>
          </a:p>
        </p:txBody>
      </p:sp>
      <p:sp>
        <p:nvSpPr>
          <p:cNvPr id="6" name="Footer Placeholder 5">
            <a:extLst>
              <a:ext uri="{FF2B5EF4-FFF2-40B4-BE49-F238E27FC236}">
                <a16:creationId xmlns:a16="http://schemas.microsoft.com/office/drawing/2014/main" id="{6C0B76E5-CBB5-4AB6-A96E-66CC3C5ACC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3EF823-26C1-4151-BF4C-24900E26F80A}"/>
              </a:ext>
            </a:extLst>
          </p:cNvPr>
          <p:cNvSpPr>
            <a:spLocks noGrp="1"/>
          </p:cNvSpPr>
          <p:nvPr>
            <p:ph type="sldNum" sz="quarter" idx="12"/>
          </p:nvPr>
        </p:nvSpPr>
        <p:spPr/>
        <p:txBody>
          <a:bodyPr/>
          <a:lstStyle/>
          <a:p>
            <a:fld id="{CCB3CAB1-EEF5-468B-BCEC-4C22455CB6F5}" type="slidenum">
              <a:rPr lang="en-US" smtClean="0"/>
              <a:t>‹#›</a:t>
            </a:fld>
            <a:endParaRPr lang="en-US"/>
          </a:p>
        </p:txBody>
      </p:sp>
    </p:spTree>
    <p:extLst>
      <p:ext uri="{BB962C8B-B14F-4D97-AF65-F5344CB8AC3E}">
        <p14:creationId xmlns:p14="http://schemas.microsoft.com/office/powerpoint/2010/main" val="1896707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ECC76-6958-4E8E-839E-50361B63FE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5F89E6-C095-4235-97BF-84E41DA7B4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1B894E-E90F-4F0F-B241-D90ECC19A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B96C5F-AE28-42F6-9BF3-C4C399280E68}"/>
              </a:ext>
            </a:extLst>
          </p:cNvPr>
          <p:cNvSpPr>
            <a:spLocks noGrp="1"/>
          </p:cNvSpPr>
          <p:nvPr>
            <p:ph type="dt" sz="half" idx="10"/>
          </p:nvPr>
        </p:nvSpPr>
        <p:spPr/>
        <p:txBody>
          <a:bodyPr/>
          <a:lstStyle/>
          <a:p>
            <a:fld id="{2F035387-0B2D-49B6-BCBB-F31BDDF7B586}" type="datetimeFigureOut">
              <a:rPr lang="en-US" smtClean="0"/>
              <a:t>2/25/2021</a:t>
            </a:fld>
            <a:endParaRPr lang="en-US"/>
          </a:p>
        </p:txBody>
      </p:sp>
      <p:sp>
        <p:nvSpPr>
          <p:cNvPr id="6" name="Footer Placeholder 5">
            <a:extLst>
              <a:ext uri="{FF2B5EF4-FFF2-40B4-BE49-F238E27FC236}">
                <a16:creationId xmlns:a16="http://schemas.microsoft.com/office/drawing/2014/main" id="{C761DE87-2FD1-4D6E-93D4-9D2036795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16017F-EBB9-4D10-B633-4BCFD6FAF6C9}"/>
              </a:ext>
            </a:extLst>
          </p:cNvPr>
          <p:cNvSpPr>
            <a:spLocks noGrp="1"/>
          </p:cNvSpPr>
          <p:nvPr>
            <p:ph type="sldNum" sz="quarter" idx="12"/>
          </p:nvPr>
        </p:nvSpPr>
        <p:spPr/>
        <p:txBody>
          <a:bodyPr/>
          <a:lstStyle/>
          <a:p>
            <a:fld id="{CCB3CAB1-EEF5-468B-BCEC-4C22455CB6F5}" type="slidenum">
              <a:rPr lang="en-US" smtClean="0"/>
              <a:t>‹#›</a:t>
            </a:fld>
            <a:endParaRPr lang="en-US"/>
          </a:p>
        </p:txBody>
      </p:sp>
    </p:spTree>
    <p:extLst>
      <p:ext uri="{BB962C8B-B14F-4D97-AF65-F5344CB8AC3E}">
        <p14:creationId xmlns:p14="http://schemas.microsoft.com/office/powerpoint/2010/main" val="263437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D5D21A-D9CE-48A7-A492-40B3919B00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B2499B-5F48-4035-AB85-7E5011A962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7C2B7-B48F-4362-93E6-4526BC9FE1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35387-0B2D-49B6-BCBB-F31BDDF7B586}" type="datetimeFigureOut">
              <a:rPr lang="en-US" smtClean="0"/>
              <a:t>2/25/2021</a:t>
            </a:fld>
            <a:endParaRPr lang="en-US"/>
          </a:p>
        </p:txBody>
      </p:sp>
      <p:sp>
        <p:nvSpPr>
          <p:cNvPr id="5" name="Footer Placeholder 4">
            <a:extLst>
              <a:ext uri="{FF2B5EF4-FFF2-40B4-BE49-F238E27FC236}">
                <a16:creationId xmlns:a16="http://schemas.microsoft.com/office/drawing/2014/main" id="{CBA48AB5-3003-4354-88D7-1E93DD8F87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EC42A3-5474-422A-9F74-80A5D1415A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3CAB1-EEF5-468B-BCEC-4C22455CB6F5}" type="slidenum">
              <a:rPr lang="en-US" smtClean="0"/>
              <a:t>‹#›</a:t>
            </a:fld>
            <a:endParaRPr lang="en-US"/>
          </a:p>
        </p:txBody>
      </p:sp>
    </p:spTree>
    <p:extLst>
      <p:ext uri="{BB962C8B-B14F-4D97-AF65-F5344CB8AC3E}">
        <p14:creationId xmlns:p14="http://schemas.microsoft.com/office/powerpoint/2010/main" val="259035746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3.xml"/><Relationship Id="rId7" Type="http://schemas.openxmlformats.org/officeDocument/2006/relationships/hyperlink" Target="http://www.arcgis.com/home/item.html?id=315240bfbaf84aa0b8272ad1cef3cad3"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andy beach next to a body of water&#10;&#10;Description generated with very high confidence">
            <a:extLst>
              <a:ext uri="{FF2B5EF4-FFF2-40B4-BE49-F238E27FC236}">
                <a16:creationId xmlns:a16="http://schemas.microsoft.com/office/drawing/2014/main" id="{BF95EFAD-90E2-4465-9DD8-DCBAF61ECEB6}"/>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17654" b="14164"/>
          <a:stretch/>
        </p:blipFill>
        <p:spPr>
          <a:xfrm>
            <a:off x="8812" y="8802"/>
            <a:ext cx="12191980" cy="6857990"/>
          </a:xfrm>
          <a:prstGeom prst="rect">
            <a:avLst/>
          </a:prstGeom>
        </p:spPr>
      </p:pic>
      <p:sp>
        <p:nvSpPr>
          <p:cNvPr id="2" name="Title 1">
            <a:extLst>
              <a:ext uri="{FF2B5EF4-FFF2-40B4-BE49-F238E27FC236}">
                <a16:creationId xmlns:a16="http://schemas.microsoft.com/office/drawing/2014/main" id="{DCE624FA-6EC6-472A-86BB-9D8E1264C865}"/>
              </a:ext>
            </a:extLst>
          </p:cNvPr>
          <p:cNvSpPr>
            <a:spLocks noGrp="1"/>
          </p:cNvSpPr>
          <p:nvPr>
            <p:ph type="ctrTitle"/>
          </p:nvPr>
        </p:nvSpPr>
        <p:spPr>
          <a:xfrm>
            <a:off x="630688" y="4337523"/>
            <a:ext cx="10918056" cy="1327380"/>
          </a:xfrm>
        </p:spPr>
        <p:txBody>
          <a:bodyPr>
            <a:normAutofit/>
          </a:bodyPr>
          <a:lstStyle/>
          <a:p>
            <a:r>
              <a:rPr lang="en-US" dirty="0">
                <a:solidFill>
                  <a:schemeClr val="bg1">
                    <a:lumMod val="95000"/>
                  </a:schemeClr>
                </a:solidFill>
              </a:rPr>
              <a:t>NATIVE VILLAGE OF NAPAIMUTE</a:t>
            </a:r>
          </a:p>
        </p:txBody>
      </p:sp>
      <p:sp>
        <p:nvSpPr>
          <p:cNvPr id="3" name="Subtitle 2">
            <a:extLst>
              <a:ext uri="{FF2B5EF4-FFF2-40B4-BE49-F238E27FC236}">
                <a16:creationId xmlns:a16="http://schemas.microsoft.com/office/drawing/2014/main" id="{8F4B7116-A470-40E1-AB9B-6971E31F45E7}"/>
              </a:ext>
            </a:extLst>
          </p:cNvPr>
          <p:cNvSpPr>
            <a:spLocks noGrp="1"/>
          </p:cNvSpPr>
          <p:nvPr>
            <p:ph type="subTitle" idx="1"/>
          </p:nvPr>
        </p:nvSpPr>
        <p:spPr>
          <a:xfrm>
            <a:off x="630688" y="5750937"/>
            <a:ext cx="10918056" cy="468888"/>
          </a:xfrm>
        </p:spPr>
        <p:txBody>
          <a:bodyPr>
            <a:normAutofit/>
          </a:bodyPr>
          <a:lstStyle/>
          <a:p>
            <a:r>
              <a:rPr lang="en-US" dirty="0">
                <a:solidFill>
                  <a:schemeClr val="bg1"/>
                </a:solidFill>
              </a:rPr>
              <a:t>BROWNFIELDS TRIBAL RESPONSE PROGRAM</a:t>
            </a:r>
          </a:p>
        </p:txBody>
      </p:sp>
      <p:sp>
        <p:nvSpPr>
          <p:cNvPr id="6" name="TextBox 5">
            <a:extLst>
              <a:ext uri="{FF2B5EF4-FFF2-40B4-BE49-F238E27FC236}">
                <a16:creationId xmlns:a16="http://schemas.microsoft.com/office/drawing/2014/main" id="{E05A5EEC-347D-4B8B-877A-47ED34B6042A}"/>
              </a:ext>
            </a:extLst>
          </p:cNvPr>
          <p:cNvSpPr txBox="1"/>
          <p:nvPr/>
        </p:nvSpPr>
        <p:spPr>
          <a:xfrm>
            <a:off x="514350" y="152400"/>
            <a:ext cx="2838450" cy="369332"/>
          </a:xfrm>
          <a:prstGeom prst="rect">
            <a:avLst/>
          </a:prstGeom>
          <a:noFill/>
        </p:spPr>
        <p:txBody>
          <a:bodyPr wrap="square" rtlCol="0">
            <a:spAutoFit/>
          </a:bodyPr>
          <a:lstStyle/>
          <a:p>
            <a:r>
              <a:rPr lang="en-US" dirty="0"/>
              <a:t>What is </a:t>
            </a:r>
            <a:r>
              <a:rPr lang="en-US" dirty="0">
                <a:solidFill>
                  <a:srgbClr val="00B0F0"/>
                </a:solidFill>
                <a:hlinkClick r:id="" action="ppaction://hlinkshowjump?jump=nextslide"/>
              </a:rPr>
              <a:t>Brownfields</a:t>
            </a:r>
            <a:endParaRPr lang="en-US" dirty="0">
              <a:solidFill>
                <a:srgbClr val="00B0F0"/>
              </a:solidFill>
            </a:endParaRPr>
          </a:p>
        </p:txBody>
      </p:sp>
      <p:sp>
        <p:nvSpPr>
          <p:cNvPr id="7" name="TextBox 6">
            <a:extLst>
              <a:ext uri="{FF2B5EF4-FFF2-40B4-BE49-F238E27FC236}">
                <a16:creationId xmlns:a16="http://schemas.microsoft.com/office/drawing/2014/main" id="{37E50E50-0F3A-4A64-B032-DB4C2E3F0466}"/>
              </a:ext>
            </a:extLst>
          </p:cNvPr>
          <p:cNvSpPr txBox="1"/>
          <p:nvPr/>
        </p:nvSpPr>
        <p:spPr>
          <a:xfrm>
            <a:off x="514350" y="461286"/>
            <a:ext cx="3286125" cy="369332"/>
          </a:xfrm>
          <a:prstGeom prst="rect">
            <a:avLst/>
          </a:prstGeom>
          <a:noFill/>
        </p:spPr>
        <p:txBody>
          <a:bodyPr wrap="square" rtlCol="0">
            <a:spAutoFit/>
          </a:bodyPr>
          <a:lstStyle/>
          <a:p>
            <a:r>
              <a:rPr lang="en-US" dirty="0"/>
              <a:t>Contaminants in </a:t>
            </a:r>
            <a:r>
              <a:rPr lang="en-US" dirty="0">
                <a:hlinkClick r:id="rId3" action="ppaction://hlinksldjump"/>
              </a:rPr>
              <a:t>Alaska</a:t>
            </a:r>
            <a:endParaRPr lang="en-US" dirty="0"/>
          </a:p>
        </p:txBody>
      </p:sp>
      <p:pic>
        <p:nvPicPr>
          <p:cNvPr id="11" name="Picture 10" descr="A picture containing clipart&#10;&#10;Description generated with very high confidence">
            <a:extLst>
              <a:ext uri="{FF2B5EF4-FFF2-40B4-BE49-F238E27FC236}">
                <a16:creationId xmlns:a16="http://schemas.microsoft.com/office/drawing/2014/main" id="{10FED872-8CD2-4CE5-8CB9-67E47D8F43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243" y="337066"/>
            <a:ext cx="1800506" cy="1792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D060F8E7-30C6-48E1-905E-E3E05E0A78CC}"/>
              </a:ext>
            </a:extLst>
          </p:cNvPr>
          <p:cNvSpPr txBox="1"/>
          <p:nvPr/>
        </p:nvSpPr>
        <p:spPr>
          <a:xfrm>
            <a:off x="514350" y="770735"/>
            <a:ext cx="4533900" cy="369332"/>
          </a:xfrm>
          <a:prstGeom prst="rect">
            <a:avLst/>
          </a:prstGeom>
          <a:noFill/>
        </p:spPr>
        <p:txBody>
          <a:bodyPr wrap="square" rtlCol="0">
            <a:spAutoFit/>
          </a:bodyPr>
          <a:lstStyle/>
          <a:p>
            <a:r>
              <a:rPr lang="en-US" dirty="0"/>
              <a:t>Benefits of </a:t>
            </a:r>
            <a:r>
              <a:rPr lang="en-US" dirty="0">
                <a:hlinkClick r:id="rId5" action="ppaction://hlinksldjump"/>
              </a:rPr>
              <a:t>Redevelopment</a:t>
            </a:r>
            <a:r>
              <a:rPr lang="en-US" dirty="0"/>
              <a:t> </a:t>
            </a:r>
          </a:p>
        </p:txBody>
      </p:sp>
      <p:sp>
        <p:nvSpPr>
          <p:cNvPr id="16" name="TextBox 15">
            <a:extLst>
              <a:ext uri="{FF2B5EF4-FFF2-40B4-BE49-F238E27FC236}">
                <a16:creationId xmlns:a16="http://schemas.microsoft.com/office/drawing/2014/main" id="{AFF03D5B-C2F6-4B57-B97D-B62F6C668187}"/>
              </a:ext>
            </a:extLst>
          </p:cNvPr>
          <p:cNvSpPr txBox="1"/>
          <p:nvPr/>
        </p:nvSpPr>
        <p:spPr>
          <a:xfrm>
            <a:off x="514350" y="1079057"/>
            <a:ext cx="1887633" cy="369332"/>
          </a:xfrm>
          <a:prstGeom prst="rect">
            <a:avLst/>
          </a:prstGeom>
          <a:noFill/>
        </p:spPr>
        <p:txBody>
          <a:bodyPr wrap="none" rtlCol="0">
            <a:spAutoFit/>
          </a:bodyPr>
          <a:lstStyle/>
          <a:p>
            <a:r>
              <a:rPr lang="en-US" dirty="0"/>
              <a:t>How can we </a:t>
            </a:r>
            <a:r>
              <a:rPr lang="en-US" dirty="0">
                <a:hlinkClick r:id="rId6" action="ppaction://hlinksldjump"/>
              </a:rPr>
              <a:t>assist</a:t>
            </a:r>
            <a:endParaRPr lang="en-US" dirty="0"/>
          </a:p>
        </p:txBody>
      </p:sp>
      <p:sp>
        <p:nvSpPr>
          <p:cNvPr id="17" name="TextBox 16">
            <a:extLst>
              <a:ext uri="{FF2B5EF4-FFF2-40B4-BE49-F238E27FC236}">
                <a16:creationId xmlns:a16="http://schemas.microsoft.com/office/drawing/2014/main" id="{327F9351-D605-4016-95A7-B9F949BCE679}"/>
              </a:ext>
            </a:extLst>
          </p:cNvPr>
          <p:cNvSpPr txBox="1"/>
          <p:nvPr/>
        </p:nvSpPr>
        <p:spPr>
          <a:xfrm>
            <a:off x="514350" y="1388506"/>
            <a:ext cx="1928670" cy="369332"/>
          </a:xfrm>
          <a:prstGeom prst="rect">
            <a:avLst/>
          </a:prstGeom>
          <a:noFill/>
        </p:spPr>
        <p:txBody>
          <a:bodyPr wrap="none" rtlCol="0">
            <a:spAutoFit/>
          </a:bodyPr>
          <a:lstStyle/>
          <a:p>
            <a:r>
              <a:rPr lang="en-US" dirty="0"/>
              <a:t>State </a:t>
            </a:r>
            <a:r>
              <a:rPr lang="en-US" dirty="0">
                <a:solidFill>
                  <a:srgbClr val="0070C0"/>
                </a:solidFill>
              </a:rPr>
              <a:t>I</a:t>
            </a:r>
            <a:r>
              <a:rPr lang="en-US" dirty="0">
                <a:hlinkClick r:id="rId7"/>
              </a:rPr>
              <a:t>nventory list</a:t>
            </a:r>
            <a:endParaRPr lang="en-US" dirty="0"/>
          </a:p>
        </p:txBody>
      </p:sp>
      <p:sp>
        <p:nvSpPr>
          <p:cNvPr id="4" name="TextBox 3">
            <a:extLst>
              <a:ext uri="{FF2B5EF4-FFF2-40B4-BE49-F238E27FC236}">
                <a16:creationId xmlns:a16="http://schemas.microsoft.com/office/drawing/2014/main" id="{09580FA7-F5AC-4511-AA8F-DABA9CC51C0B}"/>
              </a:ext>
            </a:extLst>
          </p:cNvPr>
          <p:cNvSpPr txBox="1"/>
          <p:nvPr/>
        </p:nvSpPr>
        <p:spPr>
          <a:xfrm>
            <a:off x="514350" y="1696828"/>
            <a:ext cx="1173591" cy="369332"/>
          </a:xfrm>
          <a:prstGeom prst="rect">
            <a:avLst/>
          </a:prstGeom>
          <a:noFill/>
        </p:spPr>
        <p:txBody>
          <a:bodyPr wrap="none" rtlCol="0">
            <a:spAutoFit/>
          </a:bodyPr>
          <a:lstStyle/>
          <a:p>
            <a:r>
              <a:rPr lang="en-US" dirty="0">
                <a:hlinkClick r:id="rId8" action="ppaction://hlinksldjump"/>
              </a:rPr>
              <a:t>Contact us</a:t>
            </a:r>
            <a:endParaRPr lang="en-US" dirty="0"/>
          </a:p>
        </p:txBody>
      </p:sp>
    </p:spTree>
    <p:extLst>
      <p:ext uri="{BB962C8B-B14F-4D97-AF65-F5344CB8AC3E}">
        <p14:creationId xmlns:p14="http://schemas.microsoft.com/office/powerpoint/2010/main" val="1695480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ree, outdoor, grass, mammal&#10;&#10;Description generated with very high confidence">
            <a:extLst>
              <a:ext uri="{FF2B5EF4-FFF2-40B4-BE49-F238E27FC236}">
                <a16:creationId xmlns:a16="http://schemas.microsoft.com/office/drawing/2014/main" id="{731ECCC7-4B90-4E0B-B995-64CEEF2C874E}"/>
              </a:ext>
            </a:extLst>
          </p:cNvPr>
          <p:cNvPicPr>
            <a:picLocks noChangeAspect="1"/>
          </p:cNvPicPr>
          <p:nvPr/>
        </p:nvPicPr>
        <p:blipFill rotWithShape="1">
          <a:blip r:embed="rId2">
            <a:extLst>
              <a:ext uri="{28A0092B-C50C-407E-A947-70E740481C1C}">
                <a14:useLocalDpi xmlns:a14="http://schemas.microsoft.com/office/drawing/2010/main" val="0"/>
              </a:ext>
            </a:extLst>
          </a:blip>
          <a:srcRect t="3766" r="43271" b="264"/>
          <a:stretch/>
        </p:blipFill>
        <p:spPr>
          <a:xfrm>
            <a:off x="20" y="10"/>
            <a:ext cx="12191980" cy="6857990"/>
          </a:xfrm>
          <a:prstGeom prst="rect">
            <a:avLst/>
          </a:prstGeom>
        </p:spPr>
      </p:pic>
      <p:sp>
        <p:nvSpPr>
          <p:cNvPr id="2" name="Title 1">
            <a:extLst>
              <a:ext uri="{FF2B5EF4-FFF2-40B4-BE49-F238E27FC236}">
                <a16:creationId xmlns:a16="http://schemas.microsoft.com/office/drawing/2014/main" id="{7FDF0302-8627-4C2B-9BD1-8145F9521746}"/>
              </a:ext>
            </a:extLst>
          </p:cNvPr>
          <p:cNvSpPr>
            <a:spLocks noGrp="1"/>
          </p:cNvSpPr>
          <p:nvPr>
            <p:ph type="title"/>
          </p:nvPr>
        </p:nvSpPr>
        <p:spPr>
          <a:xfrm>
            <a:off x="0" y="10"/>
            <a:ext cx="5221266" cy="1344975"/>
          </a:xfrm>
          <a:solidFill>
            <a:schemeClr val="bg1"/>
          </a:solidFill>
        </p:spPr>
        <p:txBody>
          <a:bodyPr>
            <a:normAutofit/>
          </a:bodyPr>
          <a:lstStyle/>
          <a:p>
            <a:r>
              <a:rPr lang="en-US" sz="4000" dirty="0">
                <a:solidFill>
                  <a:schemeClr val="tx1"/>
                </a:solidFill>
              </a:rPr>
              <a:t>WHAT IS A BROWNFIELD</a:t>
            </a:r>
          </a:p>
        </p:txBody>
      </p:sp>
      <p:sp>
        <p:nvSpPr>
          <p:cNvPr id="3" name="Content Placeholder 2">
            <a:extLst>
              <a:ext uri="{FF2B5EF4-FFF2-40B4-BE49-F238E27FC236}">
                <a16:creationId xmlns:a16="http://schemas.microsoft.com/office/drawing/2014/main" id="{02D952E6-DA7E-4702-A906-E143EC2C2180}"/>
              </a:ext>
            </a:extLst>
          </p:cNvPr>
          <p:cNvSpPr>
            <a:spLocks noGrp="1"/>
          </p:cNvSpPr>
          <p:nvPr>
            <p:ph idx="1"/>
          </p:nvPr>
        </p:nvSpPr>
        <p:spPr>
          <a:xfrm>
            <a:off x="-14224" y="1344985"/>
            <a:ext cx="5235490" cy="3773010"/>
          </a:xfrm>
          <a:solidFill>
            <a:schemeClr val="bg1">
              <a:lumMod val="95000"/>
            </a:schemeClr>
          </a:solidFill>
        </p:spPr>
        <p:txBody>
          <a:bodyPr>
            <a:normAutofit/>
          </a:bodyPr>
          <a:lstStyle/>
          <a:p>
            <a:r>
              <a:rPr lang="en-US" sz="2400" dirty="0"/>
              <a:t>As defined by The Environmental Protection Agency (EPA), Real property where expansion, redevelopment, or reuse of the property may be complicated by the presence or </a:t>
            </a:r>
            <a:r>
              <a:rPr lang="en-US" sz="2400" dirty="0">
                <a:blipFill dpi="0" rotWithShape="1">
                  <a:blip r:embed="rId3">
                    <a:alphaModFix amt="0"/>
                  </a:blip>
                  <a:srcRect/>
                  <a:tile tx="0" ty="0" sx="100000" sy="100000" flip="none" algn="tl"/>
                </a:blipFill>
              </a:rPr>
              <a:t>the</a:t>
            </a:r>
            <a:r>
              <a:rPr lang="en-US" sz="2400" dirty="0"/>
              <a:t> potential presence of hazardous substance, pollutant, or contaminant. </a:t>
            </a:r>
          </a:p>
        </p:txBody>
      </p:sp>
      <p:pic>
        <p:nvPicPr>
          <p:cNvPr id="7" name="Picture 6" descr="A close up of a sign&#10;&#10;Description generated with very high confidence">
            <a:extLst>
              <a:ext uri="{FF2B5EF4-FFF2-40B4-BE49-F238E27FC236}">
                <a16:creationId xmlns:a16="http://schemas.microsoft.com/office/drawing/2014/main" id="{9C4E7F23-375C-4B24-8A46-2D882EDA2F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4414" y="4009292"/>
            <a:ext cx="1632438" cy="1632438"/>
          </a:xfrm>
          <a:prstGeom prst="rect">
            <a:avLst/>
          </a:prstGeom>
        </p:spPr>
      </p:pic>
      <p:sp>
        <p:nvSpPr>
          <p:cNvPr id="8" name="TextBox 7">
            <a:extLst>
              <a:ext uri="{FF2B5EF4-FFF2-40B4-BE49-F238E27FC236}">
                <a16:creationId xmlns:a16="http://schemas.microsoft.com/office/drawing/2014/main" id="{0C9B494C-7561-4C48-B6F7-F57B4FB96721}"/>
              </a:ext>
            </a:extLst>
          </p:cNvPr>
          <p:cNvSpPr txBox="1"/>
          <p:nvPr/>
        </p:nvSpPr>
        <p:spPr>
          <a:xfrm>
            <a:off x="7839075" y="10"/>
            <a:ext cx="4352925" cy="2123658"/>
          </a:xfrm>
          <a:prstGeom prst="rect">
            <a:avLst/>
          </a:prstGeom>
          <a:solidFill>
            <a:schemeClr val="bg2"/>
          </a:solidFill>
        </p:spPr>
        <p:txBody>
          <a:bodyPr wrap="square" rtlCol="0">
            <a:spAutoFit/>
          </a:bodyPr>
          <a:lstStyle/>
          <a:p>
            <a:r>
              <a:rPr lang="en-US" sz="2400" dirty="0"/>
              <a:t>EXAMPLES OF BROWNFIELDS</a:t>
            </a:r>
          </a:p>
          <a:p>
            <a:r>
              <a:rPr lang="en-US" dirty="0"/>
              <a:t>Old Mine Sites</a:t>
            </a:r>
          </a:p>
          <a:p>
            <a:r>
              <a:rPr lang="en-US" dirty="0"/>
              <a:t>Dump Sites</a:t>
            </a:r>
          </a:p>
          <a:p>
            <a:r>
              <a:rPr lang="en-US" dirty="0"/>
              <a:t>Military Sites</a:t>
            </a:r>
          </a:p>
          <a:p>
            <a:r>
              <a:rPr lang="en-US" dirty="0"/>
              <a:t>Abandoned Tank Farms</a:t>
            </a:r>
          </a:p>
          <a:p>
            <a:r>
              <a:rPr lang="en-US" dirty="0"/>
              <a:t>Buildings that may have stored controlled substances</a:t>
            </a:r>
          </a:p>
        </p:txBody>
      </p:sp>
      <p:sp>
        <p:nvSpPr>
          <p:cNvPr id="9" name="TextBox 8">
            <a:extLst>
              <a:ext uri="{FF2B5EF4-FFF2-40B4-BE49-F238E27FC236}">
                <a16:creationId xmlns:a16="http://schemas.microsoft.com/office/drawing/2014/main" id="{A4DD8CDF-CD41-4B95-A54C-962F84251C18}"/>
              </a:ext>
            </a:extLst>
          </p:cNvPr>
          <p:cNvSpPr txBox="1"/>
          <p:nvPr/>
        </p:nvSpPr>
        <p:spPr>
          <a:xfrm>
            <a:off x="6477000" y="173355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58528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E6EEFA-C901-47C8-82B0-B6909850DB54}"/>
              </a:ext>
            </a:extLst>
          </p:cNvPr>
          <p:cNvPicPr>
            <a:picLocks noChangeAspect="1"/>
          </p:cNvPicPr>
          <p:nvPr/>
        </p:nvPicPr>
        <p:blipFill rotWithShape="1">
          <a:blip r:embed="rId2">
            <a:extLst>
              <a:ext uri="{28A0092B-C50C-407E-A947-70E740481C1C}">
                <a14:useLocalDpi xmlns:a14="http://schemas.microsoft.com/office/drawing/2010/main" val="0"/>
              </a:ext>
            </a:extLst>
          </a:blip>
          <a:srcRect t="16022" b="6923"/>
          <a:stretch/>
        </p:blipFill>
        <p:spPr>
          <a:xfrm>
            <a:off x="20" y="0"/>
            <a:ext cx="12191980" cy="6857990"/>
          </a:xfrm>
          <a:prstGeom prst="rect">
            <a:avLst/>
          </a:prstGeom>
        </p:spPr>
      </p:pic>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A70F06-A2B2-4289-9587-F4DB48710506}"/>
              </a:ext>
            </a:extLst>
          </p:cNvPr>
          <p:cNvSpPr>
            <a:spLocks noGrp="1"/>
          </p:cNvSpPr>
          <p:nvPr>
            <p:ph type="title"/>
          </p:nvPr>
        </p:nvSpPr>
        <p:spPr>
          <a:xfrm>
            <a:off x="594805" y="640263"/>
            <a:ext cx="3759240" cy="1344975"/>
          </a:xfrm>
        </p:spPr>
        <p:txBody>
          <a:bodyPr>
            <a:normAutofit/>
          </a:bodyPr>
          <a:lstStyle/>
          <a:p>
            <a:pPr>
              <a:lnSpc>
                <a:spcPct val="70000"/>
              </a:lnSpc>
            </a:pPr>
            <a:r>
              <a:rPr lang="en-US" sz="3700" dirty="0"/>
              <a:t>SUBSTANCES THAT MAYBE PRESENT IN ALASKA </a:t>
            </a:r>
            <a:endParaRPr lang="en-US" sz="3700"/>
          </a:p>
        </p:txBody>
      </p:sp>
      <p:sp>
        <p:nvSpPr>
          <p:cNvPr id="3" name="Content Placeholder 2">
            <a:extLst>
              <a:ext uri="{FF2B5EF4-FFF2-40B4-BE49-F238E27FC236}">
                <a16:creationId xmlns:a16="http://schemas.microsoft.com/office/drawing/2014/main" id="{33E9D1A9-D73E-4D3A-81C6-4AC44EE156FC}"/>
              </a:ext>
            </a:extLst>
          </p:cNvPr>
          <p:cNvSpPr>
            <a:spLocks noGrp="1"/>
          </p:cNvSpPr>
          <p:nvPr>
            <p:ph idx="1"/>
          </p:nvPr>
        </p:nvSpPr>
        <p:spPr>
          <a:xfrm>
            <a:off x="594110" y="2121763"/>
            <a:ext cx="3764826" cy="3773010"/>
          </a:xfrm>
        </p:spPr>
        <p:txBody>
          <a:bodyPr>
            <a:normAutofit/>
          </a:bodyPr>
          <a:lstStyle/>
          <a:p>
            <a:r>
              <a:rPr lang="en-US" sz="1800"/>
              <a:t>Gasoline</a:t>
            </a:r>
          </a:p>
          <a:p>
            <a:r>
              <a:rPr lang="en-US" sz="1800"/>
              <a:t>Diesel</a:t>
            </a:r>
          </a:p>
          <a:p>
            <a:r>
              <a:rPr lang="en-US" sz="1800"/>
              <a:t>Asbestos</a:t>
            </a:r>
          </a:p>
          <a:p>
            <a:r>
              <a:rPr lang="en-US" sz="1800"/>
              <a:t>Lead</a:t>
            </a:r>
          </a:p>
          <a:p>
            <a:r>
              <a:rPr lang="en-US" sz="1800"/>
              <a:t>PCBs</a:t>
            </a:r>
          </a:p>
          <a:p>
            <a:r>
              <a:rPr lang="en-US" sz="1800"/>
              <a:t>Mercury</a:t>
            </a:r>
          </a:p>
          <a:p>
            <a:r>
              <a:rPr lang="en-US" sz="1800"/>
              <a:t>Pesticides</a:t>
            </a:r>
          </a:p>
          <a:p>
            <a:r>
              <a:rPr lang="en-US" sz="1800"/>
              <a:t>Many other contaminants </a:t>
            </a:r>
          </a:p>
        </p:txBody>
      </p:sp>
    </p:spTree>
    <p:extLst>
      <p:ext uri="{BB962C8B-B14F-4D97-AF65-F5344CB8AC3E}">
        <p14:creationId xmlns:p14="http://schemas.microsoft.com/office/powerpoint/2010/main" val="414722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ody of water&#10;&#10;Description generated with very high confidence">
            <a:extLst>
              <a:ext uri="{FF2B5EF4-FFF2-40B4-BE49-F238E27FC236}">
                <a16:creationId xmlns:a16="http://schemas.microsoft.com/office/drawing/2014/main" id="{4A9DC8BD-6CB2-4B76-B5F8-F8FFB12FB30E}"/>
              </a:ext>
            </a:extLst>
          </p:cNvPr>
          <p:cNvPicPr>
            <a:picLocks noChangeAspect="1"/>
          </p:cNvPicPr>
          <p:nvPr/>
        </p:nvPicPr>
        <p:blipFill rotWithShape="1">
          <a:blip r:embed="rId2">
            <a:extLst>
              <a:ext uri="{28A0092B-C50C-407E-A947-70E740481C1C}">
                <a14:useLocalDpi xmlns:a14="http://schemas.microsoft.com/office/drawing/2010/main" val="0"/>
              </a:ext>
            </a:extLst>
          </a:blip>
          <a:srcRect l="9972" r="25900"/>
          <a:stretch/>
        </p:blipFill>
        <p:spPr>
          <a:xfrm>
            <a:off x="7092985" y="2044481"/>
            <a:ext cx="4260814" cy="3587885"/>
          </a:xfrm>
          <a:prstGeom prst="rect">
            <a:avLst/>
          </a:prstGeom>
        </p:spPr>
      </p:pic>
      <p:sp>
        <p:nvSpPr>
          <p:cNvPr id="10" name="Freeform: Shap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F9D6428-4F97-4456-B51C-7BABD7EEA2B6}"/>
              </a:ext>
            </a:extLst>
          </p:cNvPr>
          <p:cNvSpPr>
            <a:spLocks noGrp="1"/>
          </p:cNvSpPr>
          <p:nvPr>
            <p:ph type="title"/>
          </p:nvPr>
        </p:nvSpPr>
        <p:spPr>
          <a:xfrm>
            <a:off x="838199" y="365125"/>
            <a:ext cx="5529943" cy="1325563"/>
          </a:xfrm>
        </p:spPr>
        <p:txBody>
          <a:bodyPr>
            <a:normAutofit/>
          </a:bodyPr>
          <a:lstStyle/>
          <a:p>
            <a:r>
              <a:rPr lang="en-US" dirty="0">
                <a:solidFill>
                  <a:schemeClr val="bg1"/>
                </a:solidFill>
                <a:highlight>
                  <a:srgbClr val="000000"/>
                </a:highlight>
              </a:rPr>
              <a:t>BENEFITS OF REDEVELOPMENT</a:t>
            </a:r>
          </a:p>
        </p:txBody>
      </p:sp>
      <p:sp>
        <p:nvSpPr>
          <p:cNvPr id="3" name="Content Placeholder 2">
            <a:extLst>
              <a:ext uri="{FF2B5EF4-FFF2-40B4-BE49-F238E27FC236}">
                <a16:creationId xmlns:a16="http://schemas.microsoft.com/office/drawing/2014/main" id="{CCF3FEA6-C5D4-47BD-983B-FE954CA2DCD8}"/>
              </a:ext>
            </a:extLst>
          </p:cNvPr>
          <p:cNvSpPr>
            <a:spLocks noGrp="1"/>
          </p:cNvSpPr>
          <p:nvPr>
            <p:ph idx="1"/>
          </p:nvPr>
        </p:nvSpPr>
        <p:spPr>
          <a:xfrm>
            <a:off x="838199" y="1825625"/>
            <a:ext cx="4128169" cy="3399518"/>
          </a:xfrm>
        </p:spPr>
        <p:txBody>
          <a:bodyPr>
            <a:normAutofit/>
          </a:bodyPr>
          <a:lstStyle/>
          <a:p>
            <a:pPr>
              <a:lnSpc>
                <a:spcPct val="80000"/>
              </a:lnSpc>
            </a:pPr>
            <a:r>
              <a:rPr lang="en-US" sz="2000" dirty="0">
                <a:solidFill>
                  <a:schemeClr val="bg1"/>
                </a:solidFill>
                <a:highlight>
                  <a:srgbClr val="000000"/>
                </a:highlight>
              </a:rPr>
              <a:t>Protect human health and environment</a:t>
            </a:r>
          </a:p>
          <a:p>
            <a:pPr>
              <a:lnSpc>
                <a:spcPct val="80000"/>
              </a:lnSpc>
            </a:pPr>
            <a:r>
              <a:rPr lang="en-US" sz="2000" dirty="0">
                <a:solidFill>
                  <a:schemeClr val="bg1"/>
                </a:solidFill>
                <a:highlight>
                  <a:srgbClr val="000000"/>
                </a:highlight>
              </a:rPr>
              <a:t>Increase property value </a:t>
            </a:r>
          </a:p>
          <a:p>
            <a:pPr>
              <a:lnSpc>
                <a:spcPct val="80000"/>
              </a:lnSpc>
            </a:pPr>
            <a:r>
              <a:rPr lang="en-US" sz="2000" dirty="0">
                <a:solidFill>
                  <a:schemeClr val="bg1"/>
                </a:solidFill>
                <a:highlight>
                  <a:srgbClr val="000000"/>
                </a:highlight>
              </a:rPr>
              <a:t>Reuse existing infrastructure</a:t>
            </a:r>
          </a:p>
          <a:p>
            <a:pPr>
              <a:lnSpc>
                <a:spcPct val="80000"/>
              </a:lnSpc>
            </a:pPr>
            <a:r>
              <a:rPr lang="en-US" sz="2000" dirty="0">
                <a:solidFill>
                  <a:schemeClr val="bg1"/>
                </a:solidFill>
                <a:highlight>
                  <a:srgbClr val="000000"/>
                </a:highlight>
              </a:rPr>
              <a:t>Improve quality of life</a:t>
            </a:r>
          </a:p>
          <a:p>
            <a:pPr>
              <a:lnSpc>
                <a:spcPct val="80000"/>
              </a:lnSpc>
            </a:pPr>
            <a:r>
              <a:rPr lang="en-US" sz="2000" dirty="0">
                <a:solidFill>
                  <a:schemeClr val="bg1"/>
                </a:solidFill>
                <a:highlight>
                  <a:srgbClr val="000000"/>
                </a:highlight>
              </a:rPr>
              <a:t>Wildlife habitat rehabilitation </a:t>
            </a:r>
          </a:p>
          <a:p>
            <a:pPr>
              <a:lnSpc>
                <a:spcPct val="80000"/>
              </a:lnSpc>
            </a:pPr>
            <a:r>
              <a:rPr lang="en-US" sz="2000" dirty="0">
                <a:solidFill>
                  <a:schemeClr val="bg1"/>
                </a:solidFill>
                <a:highlight>
                  <a:srgbClr val="000000"/>
                </a:highlight>
              </a:rPr>
              <a:t>Historic Preservation</a:t>
            </a:r>
          </a:p>
          <a:p>
            <a:pPr>
              <a:lnSpc>
                <a:spcPct val="80000"/>
              </a:lnSpc>
            </a:pPr>
            <a:r>
              <a:rPr lang="en-US" sz="2000" dirty="0">
                <a:solidFill>
                  <a:schemeClr val="bg1"/>
                </a:solidFill>
                <a:highlight>
                  <a:srgbClr val="000000"/>
                </a:highlight>
              </a:rPr>
              <a:t>Economic Development </a:t>
            </a:r>
          </a:p>
          <a:p>
            <a:pPr>
              <a:lnSpc>
                <a:spcPct val="80000"/>
              </a:lnSpc>
            </a:pPr>
            <a:r>
              <a:rPr lang="en-US" sz="2000" dirty="0">
                <a:solidFill>
                  <a:schemeClr val="bg1"/>
                </a:solidFill>
                <a:highlight>
                  <a:srgbClr val="000000"/>
                </a:highlight>
              </a:rPr>
              <a:t>Community Development </a:t>
            </a:r>
          </a:p>
          <a:p>
            <a:pPr>
              <a:lnSpc>
                <a:spcPct val="80000"/>
              </a:lnSpc>
            </a:pPr>
            <a:endParaRPr lang="en-US" sz="2000" dirty="0">
              <a:solidFill>
                <a:schemeClr val="bg1"/>
              </a:solidFill>
            </a:endParaRPr>
          </a:p>
        </p:txBody>
      </p:sp>
    </p:spTree>
    <p:extLst>
      <p:ext uri="{BB962C8B-B14F-4D97-AF65-F5344CB8AC3E}">
        <p14:creationId xmlns:p14="http://schemas.microsoft.com/office/powerpoint/2010/main" val="419041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road, tree, outdoor&#10;&#10;Description generated with high confidence">
            <a:extLst>
              <a:ext uri="{FF2B5EF4-FFF2-40B4-BE49-F238E27FC236}">
                <a16:creationId xmlns:a16="http://schemas.microsoft.com/office/drawing/2014/main" id="{D09CCF66-938F-43DE-BBB1-4D680C659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497874"/>
          </a:xfrm>
          <a:prstGeom prst="rect">
            <a:avLst/>
          </a:prstGeom>
        </p:spPr>
      </p:pic>
      <p:sp>
        <p:nvSpPr>
          <p:cNvPr id="2" name="Title 1">
            <a:extLst>
              <a:ext uri="{FF2B5EF4-FFF2-40B4-BE49-F238E27FC236}">
                <a16:creationId xmlns:a16="http://schemas.microsoft.com/office/drawing/2014/main" id="{56DE3EEA-4185-4B49-8C15-2CD2E23F122E}"/>
              </a:ext>
            </a:extLst>
          </p:cNvPr>
          <p:cNvSpPr>
            <a:spLocks noGrp="1"/>
          </p:cNvSpPr>
          <p:nvPr>
            <p:ph type="title"/>
          </p:nvPr>
        </p:nvSpPr>
        <p:spPr>
          <a:xfrm>
            <a:off x="942975" y="1497874"/>
            <a:ext cx="10515600" cy="1325563"/>
          </a:xfrm>
        </p:spPr>
        <p:txBody>
          <a:bodyPr/>
          <a:lstStyle/>
          <a:p>
            <a:r>
              <a:rPr lang="en-US" dirty="0"/>
              <a:t>HOW WE CAN HELP</a:t>
            </a:r>
          </a:p>
        </p:txBody>
      </p:sp>
      <p:sp>
        <p:nvSpPr>
          <p:cNvPr id="3" name="Content Placeholder 2">
            <a:extLst>
              <a:ext uri="{FF2B5EF4-FFF2-40B4-BE49-F238E27FC236}">
                <a16:creationId xmlns:a16="http://schemas.microsoft.com/office/drawing/2014/main" id="{D384442E-9669-4D5A-B4B6-970599F6B13E}"/>
              </a:ext>
            </a:extLst>
          </p:cNvPr>
          <p:cNvSpPr>
            <a:spLocks noGrp="1"/>
          </p:cNvSpPr>
          <p:nvPr>
            <p:ph idx="1"/>
          </p:nvPr>
        </p:nvSpPr>
        <p:spPr>
          <a:xfrm>
            <a:off x="942975" y="3105286"/>
            <a:ext cx="10515600" cy="2432050"/>
          </a:xfrm>
        </p:spPr>
        <p:txBody>
          <a:bodyPr/>
          <a:lstStyle/>
          <a:p>
            <a:r>
              <a:rPr lang="en-US" dirty="0"/>
              <a:t>Be a resource- Inventory potential sites</a:t>
            </a:r>
          </a:p>
          <a:p>
            <a:r>
              <a:rPr lang="en-US" dirty="0"/>
              <a:t>Educate- Help assist with training for response as needed, Perform community outreach on Brownfields</a:t>
            </a:r>
          </a:p>
          <a:p>
            <a:r>
              <a:rPr lang="en-US" dirty="0"/>
              <a:t>Assist- prioritize sites for possible clean up</a:t>
            </a:r>
          </a:p>
          <a:p>
            <a:endParaRPr lang="en-US" dirty="0"/>
          </a:p>
        </p:txBody>
      </p:sp>
    </p:spTree>
    <p:extLst>
      <p:ext uri="{BB962C8B-B14F-4D97-AF65-F5344CB8AC3E}">
        <p14:creationId xmlns:p14="http://schemas.microsoft.com/office/powerpoint/2010/main" val="16502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01D7A3-2889-4F6C-94C3-0A6D12600C03}"/>
              </a:ext>
            </a:extLst>
          </p:cNvPr>
          <p:cNvSpPr>
            <a:spLocks noGrp="1"/>
          </p:cNvSpPr>
          <p:nvPr>
            <p:ph idx="1"/>
          </p:nvPr>
        </p:nvSpPr>
        <p:spPr>
          <a:xfrm>
            <a:off x="930030" y="2894597"/>
            <a:ext cx="10515600" cy="1667852"/>
          </a:xfrm>
        </p:spPr>
        <p:txBody>
          <a:bodyPr>
            <a:normAutofit fontScale="70000" lnSpcReduction="20000"/>
          </a:bodyPr>
          <a:lstStyle/>
          <a:p>
            <a:r>
              <a:rPr lang="en-US" dirty="0"/>
              <a:t>Contact: 	</a:t>
            </a:r>
          </a:p>
          <a:p>
            <a:pPr lvl="3"/>
            <a:r>
              <a:rPr lang="en-US" sz="2400" dirty="0"/>
              <a:t>Brownfields Coordinator</a:t>
            </a:r>
          </a:p>
          <a:p>
            <a:pPr marL="1371600" lvl="3" indent="0">
              <a:buNone/>
            </a:pPr>
            <a:r>
              <a:rPr lang="en-US" sz="2400" dirty="0"/>
              <a:t>	Joe Kameroff JR</a:t>
            </a:r>
          </a:p>
          <a:p>
            <a:pPr marL="1371600" lvl="3" indent="0">
              <a:buNone/>
            </a:pPr>
            <a:r>
              <a:rPr lang="en-US" sz="2400" dirty="0"/>
              <a:t>	PO Box 107</a:t>
            </a:r>
          </a:p>
          <a:p>
            <a:pPr marL="1371600" lvl="3" indent="0">
              <a:buNone/>
            </a:pPr>
            <a:r>
              <a:rPr lang="en-US" sz="2400" dirty="0"/>
              <a:t>	Aniak, AK 99557</a:t>
            </a:r>
            <a:br>
              <a:rPr lang="en-US" sz="2400" dirty="0"/>
            </a:br>
            <a:r>
              <a:rPr lang="en-US" sz="2400" dirty="0"/>
              <a:t>	(907)675-4388</a:t>
            </a:r>
            <a:br>
              <a:rPr lang="en-US" sz="2400" dirty="0"/>
            </a:br>
            <a:r>
              <a:rPr lang="en-US" sz="2400" dirty="0"/>
              <a:t>	Napaimute.brownfields@gmail.com</a:t>
            </a:r>
          </a:p>
          <a:p>
            <a:pPr marL="1371600" lvl="3" indent="0">
              <a:buNone/>
            </a:pPr>
            <a:endParaRPr lang="en-US" sz="2400" dirty="0"/>
          </a:p>
          <a:p>
            <a:pPr marL="1371600" lvl="3" indent="0">
              <a:buNone/>
            </a:pPr>
            <a:endParaRPr lang="en-US" dirty="0"/>
          </a:p>
        </p:txBody>
      </p:sp>
      <p:pic>
        <p:nvPicPr>
          <p:cNvPr id="6" name="Picture 5">
            <a:extLst>
              <a:ext uri="{FF2B5EF4-FFF2-40B4-BE49-F238E27FC236}">
                <a16:creationId xmlns:a16="http://schemas.microsoft.com/office/drawing/2014/main" id="{6F295565-C1CD-41AE-8049-D5F98013E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5584" y="1623009"/>
            <a:ext cx="3810000" cy="2543175"/>
          </a:xfrm>
          <a:prstGeom prst="rect">
            <a:avLst/>
          </a:prstGeom>
        </p:spPr>
      </p:pic>
      <p:sp>
        <p:nvSpPr>
          <p:cNvPr id="2" name="Title 1">
            <a:extLst>
              <a:ext uri="{FF2B5EF4-FFF2-40B4-BE49-F238E27FC236}">
                <a16:creationId xmlns:a16="http://schemas.microsoft.com/office/drawing/2014/main" id="{0BFA9C90-41E7-4E45-9A3C-983CD614137C}"/>
              </a:ext>
            </a:extLst>
          </p:cNvPr>
          <p:cNvSpPr>
            <a:spLocks noGrp="1"/>
          </p:cNvSpPr>
          <p:nvPr>
            <p:ph type="title"/>
          </p:nvPr>
        </p:nvSpPr>
        <p:spPr/>
        <p:txBody>
          <a:bodyPr/>
          <a:lstStyle/>
          <a:p>
            <a:pPr algn="ctr"/>
            <a:r>
              <a:rPr lang="en-US" dirty="0"/>
              <a:t>DO YOU HAVE INFORMATION FOR POSSIBLE SITES TO BE ADDED TO OUR INVENTORY LIST?</a:t>
            </a:r>
          </a:p>
        </p:txBody>
      </p:sp>
      <p:sp>
        <p:nvSpPr>
          <p:cNvPr id="4" name="TextBox 3">
            <a:extLst>
              <a:ext uri="{FF2B5EF4-FFF2-40B4-BE49-F238E27FC236}">
                <a16:creationId xmlns:a16="http://schemas.microsoft.com/office/drawing/2014/main" id="{E4E44354-D959-42EC-9C99-2DB2BF273697}"/>
              </a:ext>
            </a:extLst>
          </p:cNvPr>
          <p:cNvSpPr txBox="1"/>
          <p:nvPr/>
        </p:nvSpPr>
        <p:spPr>
          <a:xfrm>
            <a:off x="930030" y="1969477"/>
            <a:ext cx="7112001" cy="923330"/>
          </a:xfrm>
          <a:prstGeom prst="rect">
            <a:avLst/>
          </a:prstGeom>
          <a:noFill/>
        </p:spPr>
        <p:txBody>
          <a:bodyPr wrap="square" rtlCol="0">
            <a:spAutoFit/>
          </a:bodyPr>
          <a:lstStyle/>
          <a:p>
            <a:r>
              <a:rPr lang="en-US" dirty="0"/>
              <a:t>With your help and knowledge, we will be able to gather information about old sites in our area.  It is important to help keep our lands clean and our traditional way of life sustainable for the future.</a:t>
            </a:r>
          </a:p>
        </p:txBody>
      </p:sp>
      <p:pic>
        <p:nvPicPr>
          <p:cNvPr id="8" name="Picture 7" descr="A group of people riding horses on a beach&#10;&#10;Description generated with very high confidence">
            <a:extLst>
              <a:ext uri="{FF2B5EF4-FFF2-40B4-BE49-F238E27FC236}">
                <a16:creationId xmlns:a16="http://schemas.microsoft.com/office/drawing/2014/main" id="{3472B95B-F6C2-4006-9B23-CC03A08CF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283" y="4444973"/>
            <a:ext cx="5702301" cy="2247429"/>
          </a:xfrm>
          <a:prstGeom prst="rect">
            <a:avLst/>
          </a:prstGeom>
        </p:spPr>
      </p:pic>
      <p:pic>
        <p:nvPicPr>
          <p:cNvPr id="10" name="Picture 9" descr="A picture containing grass, outdoor, tree, sky&#10;&#10;Description generated with very high confidence">
            <a:extLst>
              <a:ext uri="{FF2B5EF4-FFF2-40B4-BE49-F238E27FC236}">
                <a16:creationId xmlns:a16="http://schemas.microsoft.com/office/drawing/2014/main" id="{AB840A85-41E6-416F-960D-4F5DCFC432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5660" y="4606345"/>
            <a:ext cx="3125972" cy="2086057"/>
          </a:xfrm>
          <a:prstGeom prst="rect">
            <a:avLst/>
          </a:prstGeom>
        </p:spPr>
      </p:pic>
      <p:pic>
        <p:nvPicPr>
          <p:cNvPr id="12" name="Picture 11" descr="A person and a dog in the snow&#10;&#10;Description generated with very high confidence">
            <a:extLst>
              <a:ext uri="{FF2B5EF4-FFF2-40B4-BE49-F238E27FC236}">
                <a16:creationId xmlns:a16="http://schemas.microsoft.com/office/drawing/2014/main" id="{577C373F-F015-40C3-BF96-DD79EC2504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092" y="4606345"/>
            <a:ext cx="2639824" cy="1981079"/>
          </a:xfrm>
          <a:prstGeom prst="rect">
            <a:avLst/>
          </a:prstGeom>
        </p:spPr>
      </p:pic>
    </p:spTree>
    <p:extLst>
      <p:ext uri="{BB962C8B-B14F-4D97-AF65-F5344CB8AC3E}">
        <p14:creationId xmlns:p14="http://schemas.microsoft.com/office/powerpoint/2010/main" val="88351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TotalTime>
  <Words>252</Words>
  <Application>Microsoft Office PowerPoint</Application>
  <PresentationFormat>Widescreen</PresentationFormat>
  <Paragraphs>45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NATIVE VILLAGE OF NAPAIMUTE</vt:lpstr>
      <vt:lpstr>WHAT IS A BROWNFIELD</vt:lpstr>
      <vt:lpstr>SUBSTANCES THAT MAYBE PRESENT IN ALASKA </vt:lpstr>
      <vt:lpstr>BENEFITS OF REDEVELOPMENT</vt:lpstr>
      <vt:lpstr>HOW WE CAN HELP</vt:lpstr>
      <vt:lpstr>DO YOU HAVE INFORMATION FOR POSSIBLE SITES TO BE ADDED TO OUR INVENTORY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VILLAGE OF NAPAIMUTE</dc:title>
  <dc:creator>Joe Kameroff JR</dc:creator>
  <cp:lastModifiedBy>Joe Kameroff</cp:lastModifiedBy>
  <cp:revision>30</cp:revision>
  <dcterms:created xsi:type="dcterms:W3CDTF">2017-07-06T17:44:44Z</dcterms:created>
  <dcterms:modified xsi:type="dcterms:W3CDTF">2021-02-26T01:40:07Z</dcterms:modified>
</cp:coreProperties>
</file>